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76" r:id="rId4"/>
    <p:sldId id="271" r:id="rId5"/>
    <p:sldId id="265" r:id="rId6"/>
    <p:sldId id="268" r:id="rId7"/>
    <p:sldId id="266" r:id="rId8"/>
    <p:sldId id="277" r:id="rId9"/>
    <p:sldId id="269" r:id="rId10"/>
    <p:sldId id="270" r:id="rId11"/>
  </p:sldIdLst>
  <p:sldSz cx="9144000" cy="6858000" type="screen4x3"/>
  <p:notesSz cx="7077075" cy="93630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C89"/>
    <a:srgbClr val="2881D5"/>
    <a:srgbClr val="44C700"/>
    <a:srgbClr val="000824"/>
    <a:srgbClr val="4D4D4D"/>
    <a:srgbClr val="0000FF"/>
    <a:srgbClr val="777777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7" autoAdjust="0"/>
    <p:restoredTop sz="94579"/>
  </p:normalViewPr>
  <p:slideViewPr>
    <p:cSldViewPr>
      <p:cViewPr>
        <p:scale>
          <a:sx n="99" d="100"/>
          <a:sy n="99" d="100"/>
        </p:scale>
        <p:origin x="603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7BE4C-D474-D94E-B08A-70F6E2CC907D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56572-63BC-5845-9A23-AC4FB6BD4B4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66730" cy="4681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9682" marR="0" lvl="1" indent="-124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9363" marR="0" lvl="2" indent="-122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09045" marR="0" lvl="3" indent="-120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78726" marR="0" lvl="4" indent="-118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48408" marR="0" lvl="5" indent="-116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18089" marR="0" lvl="6" indent="-113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87771" marR="0" lvl="7" indent="-1117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57452" marR="0" lvl="8" indent="-109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4008705" y="0"/>
            <a:ext cx="3066730" cy="4681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9682" marR="0" lvl="1" indent="-124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9363" marR="0" lvl="2" indent="-122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09045" marR="0" lvl="3" indent="-120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78726" marR="0" lvl="4" indent="-118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48408" marR="0" lvl="5" indent="-116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18089" marR="0" lvl="6" indent="-113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87771" marR="0" lvl="7" indent="-1117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57452" marR="0" lvl="8" indent="-109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96975" y="701675"/>
            <a:ext cx="4683125" cy="35115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7708" y="4447460"/>
            <a:ext cx="5661659" cy="42133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893296"/>
            <a:ext cx="3066730" cy="4681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9682" marR="0" lvl="1" indent="-124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9363" marR="0" lvl="2" indent="-122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09045" marR="0" lvl="3" indent="-120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78726" marR="0" lvl="4" indent="-118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48408" marR="0" lvl="5" indent="-116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18089" marR="0" lvl="6" indent="-113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87771" marR="0" lvl="7" indent="-1117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57452" marR="0" lvl="8" indent="-109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4008705" y="8893296"/>
            <a:ext cx="3066730" cy="468154"/>
          </a:xfrm>
          <a:prstGeom prst="rect">
            <a:avLst/>
          </a:prstGeom>
          <a:noFill/>
          <a:ln>
            <a:noFill/>
          </a:ln>
        </p:spPr>
        <p:txBody>
          <a:bodyPr lIns="93900" tIns="46925" rIns="93900" bIns="469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4109860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707708" y="4447460"/>
            <a:ext cx="5661659" cy="4213384"/>
          </a:xfrm>
          <a:prstGeom prst="rect">
            <a:avLst/>
          </a:prstGeom>
          <a:noFill/>
          <a:ln>
            <a:noFill/>
          </a:ln>
        </p:spPr>
        <p:txBody>
          <a:bodyPr lIns="93900" tIns="93900" rIns="93900" bIns="93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07708" y="4447460"/>
            <a:ext cx="5661659" cy="4213384"/>
          </a:xfrm>
          <a:prstGeom prst="rect">
            <a:avLst/>
          </a:prstGeom>
          <a:noFill/>
          <a:ln>
            <a:noFill/>
          </a:ln>
        </p:spPr>
        <p:txBody>
          <a:bodyPr lIns="93900" tIns="93900" rIns="93900" bIns="93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0186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707708" y="4447460"/>
            <a:ext cx="5661660" cy="4213384"/>
          </a:xfrm>
          <a:prstGeom prst="rect">
            <a:avLst/>
          </a:prstGeom>
          <a:noFill/>
          <a:ln>
            <a:noFill/>
          </a:ln>
        </p:spPr>
        <p:txBody>
          <a:bodyPr lIns="93900" tIns="93900" rIns="93900" bIns="93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sldNum" idx="12"/>
          </p:nvPr>
        </p:nvSpPr>
        <p:spPr>
          <a:xfrm>
            <a:off x="4008703" y="8893296"/>
            <a:ext cx="3066733" cy="468154"/>
          </a:xfrm>
          <a:prstGeom prst="rect">
            <a:avLst/>
          </a:prstGeom>
          <a:noFill/>
          <a:ln>
            <a:noFill/>
          </a:ln>
        </p:spPr>
        <p:txBody>
          <a:bodyPr lIns="93900" tIns="46925" rIns="93900" bIns="469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5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707708" y="4447460"/>
            <a:ext cx="5661659" cy="4213384"/>
          </a:xfrm>
          <a:prstGeom prst="rect">
            <a:avLst/>
          </a:prstGeom>
          <a:noFill/>
          <a:ln>
            <a:noFill/>
          </a:ln>
        </p:spPr>
        <p:txBody>
          <a:bodyPr lIns="93900" tIns="93900" rIns="93900" bIns="93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707708" y="4447460"/>
            <a:ext cx="5661660" cy="4213384"/>
          </a:xfrm>
          <a:prstGeom prst="rect">
            <a:avLst/>
          </a:prstGeom>
          <a:noFill/>
          <a:ln>
            <a:noFill/>
          </a:ln>
        </p:spPr>
        <p:txBody>
          <a:bodyPr lIns="93900" tIns="93900" rIns="93900" bIns="93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Shape 203"/>
          <p:cNvSpPr txBox="1">
            <a:spLocks noGrp="1"/>
          </p:cNvSpPr>
          <p:nvPr>
            <p:ph type="sldNum" idx="12"/>
          </p:nvPr>
        </p:nvSpPr>
        <p:spPr>
          <a:xfrm>
            <a:off x="4008703" y="8893296"/>
            <a:ext cx="3066733" cy="468154"/>
          </a:xfrm>
          <a:prstGeom prst="rect">
            <a:avLst/>
          </a:prstGeom>
          <a:noFill/>
          <a:ln>
            <a:noFill/>
          </a:ln>
        </p:spPr>
        <p:txBody>
          <a:bodyPr lIns="93900" tIns="46925" rIns="93900" bIns="469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7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762000" y="1828800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Verdana"/>
              <a:buNone/>
              <a:defRPr sz="3200" b="0" i="0" u="none" strike="noStrike" cap="none">
                <a:solidFill>
                  <a:srgbClr val="243C89"/>
                </a:solidFill>
                <a:latin typeface="Helvetica"/>
                <a:ea typeface="Verdana"/>
                <a:cs typeface="Helvetica"/>
                <a:sym typeface="Verdana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4D4D4D"/>
                </a:solidFill>
                <a:latin typeface="Helvetica"/>
                <a:ea typeface="Verdana"/>
                <a:cs typeface="Helvetic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4/7/17</a:t>
            </a: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6412344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Verdana"/>
              <a:buNone/>
              <a:defRPr sz="3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4/7/17</a:t>
            </a:r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 rot="5400000">
            <a:off x="4732336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Verdana"/>
              <a:buNone/>
              <a:defRPr sz="3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 rot="5400000">
            <a:off x="541336" y="190500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4/7/17</a:t>
            </a:r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6412344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Verdana"/>
              <a:buNone/>
              <a:defRPr sz="3200" b="0" i="0" u="none" strike="noStrike" cap="none">
                <a:solidFill>
                  <a:srgbClr val="7F7F7F"/>
                </a:solidFill>
                <a:latin typeface="Helvetica"/>
                <a:ea typeface="Verdana"/>
                <a:cs typeface="Helvetica"/>
                <a:sym typeface="Verdana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2400" b="1" i="0" u="none" strike="noStrike" cap="none">
                <a:solidFill>
                  <a:srgbClr val="7F7F7F"/>
                </a:solidFill>
                <a:latin typeface="Helvetica"/>
                <a:ea typeface="Verdana"/>
                <a:cs typeface="Helvetica"/>
                <a:sym typeface="Verdan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2000" b="1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800" b="1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600" b="1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600" b="1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81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Helvetica"/>
                <a:ea typeface="Verdana"/>
                <a:cs typeface="Helvetica"/>
                <a:sym typeface="Verdana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2400" b="1" i="0" u="none" strike="noStrike" cap="none">
                <a:solidFill>
                  <a:srgbClr val="7F7F7F"/>
                </a:solidFill>
                <a:latin typeface="Helvetica"/>
                <a:ea typeface="Verdana"/>
                <a:cs typeface="Helvetica"/>
                <a:sym typeface="Verdan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2000" b="1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800" b="1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600" b="1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600" b="1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81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Helvetica"/>
                <a:ea typeface="Verdana"/>
                <a:cs typeface="Helvetica"/>
                <a:sym typeface="Verdana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Helvetica"/>
                <a:ea typeface="Arial"/>
                <a:cs typeface="Helvetica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4/7/17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Helvetica"/>
                <a:ea typeface="Calibri"/>
                <a:cs typeface="Helvetica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>
              <a:defRPr>
                <a:latin typeface="Helvetica"/>
                <a:cs typeface="Helvetica"/>
              </a:defRPr>
            </a:lvl1pPr>
          </a:lstStyle>
          <a:p>
            <a:pPr algn="r"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smtClean="0">
                <a:solidFill>
                  <a:schemeClr val="lt1"/>
                </a:solidFill>
              </a:rPr>
              <a:pPr algn="r">
                <a:buClr>
                  <a:schemeClr val="lt1"/>
                </a:buClr>
                <a:buSzPct val="25000"/>
                <a:buFont typeface="Arial"/>
                <a:buNone/>
              </a:pPr>
              <a:t>‹#›</a:t>
            </a:fld>
            <a:endParaRPr lang="en-US"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6412344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Verdana"/>
              <a:buNone/>
              <a:defRPr sz="3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7F7F7F"/>
                </a:solidFill>
                <a:latin typeface="Helvetica"/>
                <a:ea typeface="Verdana"/>
                <a:cs typeface="Helvetica"/>
                <a:sym typeface="Verdana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Helvetica"/>
                <a:ea typeface="Arial"/>
                <a:cs typeface="Helvetica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4/7/17</a:t>
            </a:r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Helvetica"/>
                <a:ea typeface="Calibri"/>
                <a:cs typeface="Helvetica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>
              <a:defRPr>
                <a:latin typeface="Helvetica"/>
                <a:cs typeface="Helvetica"/>
              </a:defRPr>
            </a:lvl1pPr>
          </a:lstStyle>
          <a:p>
            <a:pPr algn="r"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smtClean="0">
                <a:solidFill>
                  <a:schemeClr val="lt1"/>
                </a:solidFill>
              </a:rPr>
              <a:pPr algn="r">
                <a:buClr>
                  <a:schemeClr val="lt1"/>
                </a:buClr>
                <a:buSzPct val="25000"/>
                <a:buFont typeface="Arial"/>
                <a:buNone/>
              </a:pPr>
              <a:t>‹#›</a:t>
            </a:fld>
            <a:endParaRPr lang="en-US"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533400" y="228600"/>
            <a:ext cx="6412344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Verdana"/>
              <a:buNone/>
              <a:defRPr sz="3200" b="0" i="0" u="none" strike="noStrike" cap="none">
                <a:solidFill>
                  <a:srgbClr val="7F7F7F"/>
                </a:solidFill>
                <a:latin typeface="Helvetica"/>
                <a:ea typeface="Verdana"/>
                <a:cs typeface="Helvetica"/>
                <a:sym typeface="Verdana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7F7F7F"/>
                </a:solidFill>
                <a:latin typeface="Helvetica"/>
                <a:ea typeface="Verdana"/>
                <a:cs typeface="Helvetica"/>
                <a:sym typeface="Verdana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7F7F7F"/>
                </a:solidFill>
                <a:latin typeface="Helvetica"/>
                <a:ea typeface="Verdana"/>
                <a:cs typeface="Helvetica"/>
                <a:sym typeface="Verdana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Helvetica"/>
                <a:ea typeface="Arial"/>
                <a:cs typeface="Helvetica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4/7/17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Helvetica"/>
                <a:ea typeface="Calibri"/>
                <a:cs typeface="Helvetica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>
              <a:defRPr>
                <a:latin typeface="Helvetica"/>
                <a:cs typeface="Helvetica"/>
              </a:defRPr>
            </a:lvl1pPr>
          </a:lstStyle>
          <a:p>
            <a:pPr algn="r"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smtClean="0">
                <a:solidFill>
                  <a:schemeClr val="lt1"/>
                </a:solidFill>
              </a:rPr>
              <a:pPr algn="r">
                <a:buClr>
                  <a:schemeClr val="lt1"/>
                </a:buClr>
                <a:buSzPct val="25000"/>
                <a:buFont typeface="Arial"/>
                <a:buNone/>
              </a:pPr>
              <a:t>‹#›</a:t>
            </a:fld>
            <a:endParaRPr lang="en-US"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4/7/17</a:t>
            </a:r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4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4/7/17</a:t>
            </a:r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6412344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Verdana"/>
              <a:buNone/>
              <a:defRPr sz="3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4/7/17</a:t>
            </a:r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Verdana"/>
              <a:buNone/>
              <a:defRPr sz="2000" b="1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4/7/17</a:t>
            </a:r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Verdana"/>
              <a:buNone/>
              <a:defRPr sz="2000" b="1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3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28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4/7/17</a:t>
            </a:r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1185620"/>
            <a:ext cx="9143998" cy="5602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 descr="ActusVeritasPhoto6JFCASEY_editedMS  copy.tiff"/>
          <p:cNvPicPr preferRelativeResize="0"/>
          <p:nvPr/>
        </p:nvPicPr>
        <p:blipFill rotWithShape="1">
          <a:blip r:embed="rId14">
            <a:alphaModFix/>
          </a:blip>
          <a:srcRect t="48184" b="41300"/>
          <a:stretch/>
        </p:blipFill>
        <p:spPr>
          <a:xfrm>
            <a:off x="0" y="6297655"/>
            <a:ext cx="9144000" cy="56034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0" y="177925"/>
            <a:ext cx="6705600" cy="944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Verdana"/>
              <a:buNone/>
              <a:defRPr sz="3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78364" y="1345224"/>
            <a:ext cx="8229600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Helvetica"/>
                <a:ea typeface="Arial"/>
                <a:cs typeface="Helvetica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4/7/17</a:t>
            </a:r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>
              <a:defRPr>
                <a:latin typeface="Helvetica"/>
                <a:cs typeface="Helvetica"/>
              </a:defRPr>
            </a:lvl1pPr>
          </a:lstStyle>
          <a:p>
            <a:pPr algn="r"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smtClean="0">
                <a:solidFill>
                  <a:schemeClr val="lt1"/>
                </a:solidFill>
              </a:rPr>
              <a:pPr algn="r">
                <a:buClr>
                  <a:schemeClr val="lt1"/>
                </a:buClr>
                <a:buSzPct val="25000"/>
                <a:buFont typeface="Arial"/>
                <a:buNone/>
              </a:pPr>
              <a:t>‹#›</a:t>
            </a:fld>
            <a:endParaRPr lang="en-US" sz="1200">
              <a:solidFill>
                <a:schemeClr val="lt1"/>
              </a:solidFill>
            </a:endParaRPr>
          </a:p>
        </p:txBody>
      </p:sp>
      <p:cxnSp>
        <p:nvCxnSpPr>
          <p:cNvPr id="16" name="Shape 16"/>
          <p:cNvCxnSpPr/>
          <p:nvPr/>
        </p:nvCxnSpPr>
        <p:spPr>
          <a:xfrm>
            <a:off x="478364" y="1184032"/>
            <a:ext cx="8208435" cy="1587"/>
          </a:xfrm>
          <a:prstGeom prst="straightConnector1">
            <a:avLst/>
          </a:prstGeom>
          <a:noFill/>
          <a:ln w="25400" cap="flat" cmpd="sng">
            <a:solidFill>
              <a:srgbClr val="1D295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254"/>
              </a:srgbClr>
            </a:outerShdw>
          </a:effectLst>
        </p:spPr>
      </p:cxnSp>
      <p:pic>
        <p:nvPicPr>
          <p:cNvPr id="17" name="Picture 16" descr="logo1_original_AVGeo_Blueish_Noletters (1)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467600" y="82952"/>
            <a:ext cx="1524000" cy="983848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Helvetica"/>
          <a:ea typeface="Arial"/>
          <a:cs typeface="Helvetica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Helvetica"/>
          <a:ea typeface="Arial"/>
          <a:cs typeface="Helvetica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actusveritas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ctrTitle"/>
          </p:nvPr>
        </p:nvSpPr>
        <p:spPr>
          <a:xfrm>
            <a:off x="609600" y="2133600"/>
            <a:ext cx="7848600" cy="14700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spcAft>
                <a:spcPts val="2400"/>
              </a:spcAft>
              <a:buClr>
                <a:srgbClr val="000090"/>
              </a:buClr>
              <a:buSzPct val="25000"/>
            </a:pPr>
            <a:r>
              <a:rPr lang="en-US" sz="4000" b="0" i="0" u="none" strike="noStrike" cap="none" dirty="0">
                <a:solidFill>
                  <a:srgbClr val="000090"/>
                </a:solidFill>
                <a:ea typeface="Verdana"/>
                <a:sym typeface="Verdana"/>
              </a:rPr>
              <a:t>Actus Veritas Geoscience, LLC.</a:t>
            </a:r>
            <a:br>
              <a:rPr lang="en-US" dirty="0"/>
            </a:br>
            <a:r>
              <a:rPr lang="en-US" sz="2000" b="1" dirty="0">
                <a:solidFill>
                  <a:srgbClr val="4D4D4D"/>
                </a:solidFill>
              </a:rPr>
              <a:t>Integrated </a:t>
            </a:r>
            <a:r>
              <a:rPr lang="en-US" sz="2000" b="1" dirty="0" err="1">
                <a:solidFill>
                  <a:srgbClr val="4D4D4D"/>
                </a:solidFill>
              </a:rPr>
              <a:t>Geoscience</a:t>
            </a:r>
            <a:r>
              <a:rPr lang="en-US" sz="2000" b="1" dirty="0">
                <a:solidFill>
                  <a:srgbClr val="4D4D4D"/>
                </a:solidFill>
              </a:rPr>
              <a:t> &amp; Engineering Consulting Solutions</a:t>
            </a:r>
            <a:br>
              <a:rPr lang="en-US" dirty="0"/>
            </a:br>
            <a:r>
              <a:rPr lang="en-US" sz="1800" b="1" dirty="0"/>
              <a:t>Value Creation | Collaboration | Innovation | Quality </a:t>
            </a:r>
            <a:br>
              <a:rPr lang="en-US" sz="2880" dirty="0"/>
            </a:br>
            <a:endParaRPr lang="en-US" sz="1400" b="0" i="0" u="none" strike="noStrike" cap="none" dirty="0">
              <a:solidFill>
                <a:srgbClr val="4D4D4D"/>
              </a:solidFill>
              <a:sym typeface="Verdana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subTitle" idx="1"/>
          </p:nvPr>
        </p:nvSpPr>
        <p:spPr>
          <a:xfrm>
            <a:off x="685800" y="4114800"/>
            <a:ext cx="7848600" cy="166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r>
              <a:rPr lang="en-US" sz="1800" i="0" u="none" strike="noStrike" cap="none" dirty="0">
                <a:solidFill>
                  <a:srgbClr val="4D4D4D"/>
                </a:solidFill>
                <a:ea typeface="Verdana"/>
                <a:sym typeface="Verdana"/>
              </a:rPr>
              <a:t>A Collaborative, Multidisciplinary Team of Highly Experienced Geoscientists and Engineers Specializing in the Delivery of Integrated Technical and Economic Evaluations of Petroleum Opportunities</a:t>
            </a:r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Helvetica"/>
                <a:ea typeface="Arial"/>
                <a:cs typeface="Helvetica"/>
                <a:sym typeface="Arial"/>
              </a:rPr>
              <a:t>4/7/17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Helvetica"/>
                <a:ea typeface="Arial"/>
                <a:cs typeface="Helvetica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1</a:t>
            </a:fld>
            <a:endParaRPr lang="en-US" sz="1200" b="0" i="0" u="none" strike="noStrike" cap="none">
              <a:solidFill>
                <a:schemeClr val="lt1"/>
              </a:solidFill>
              <a:latin typeface="Helvetica"/>
              <a:ea typeface="Arial"/>
              <a:cs typeface="Helvetica"/>
              <a:sym typeface="Arial"/>
            </a:endParaRPr>
          </a:p>
        </p:txBody>
      </p:sp>
      <p:sp>
        <p:nvSpPr>
          <p:cNvPr id="95" name="Shape 95"/>
          <p:cNvSpPr txBox="1"/>
          <p:nvPr/>
        </p:nvSpPr>
        <p:spPr>
          <a:xfrm>
            <a:off x="2590800" y="5486400"/>
            <a:ext cx="4233850" cy="647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000" i="0" u="none" strike="noStrike" cap="none" dirty="0">
                <a:solidFill>
                  <a:srgbClr val="243C89"/>
                </a:solidFill>
                <a:latin typeface="Helvetica"/>
                <a:ea typeface="Arial"/>
                <a:cs typeface="Helvetica"/>
                <a:sym typeface="Arial"/>
                <a:hlinkClick r:id="rId3"/>
              </a:rPr>
              <a:t>info@actusveritas.com</a:t>
            </a:r>
            <a:endParaRPr lang="en-US" sz="2000" i="0" u="none" strike="noStrike" cap="none" dirty="0">
              <a:solidFill>
                <a:srgbClr val="243C89"/>
              </a:solidFill>
              <a:latin typeface="Helvetica"/>
              <a:ea typeface="Arial"/>
              <a:cs typeface="Helvetica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chemeClr val="tx1"/>
                </a:solidFill>
                <a:latin typeface="Helvetica"/>
                <a:ea typeface="Arial"/>
                <a:cs typeface="Helvetica"/>
                <a:sym typeface="Arial"/>
              </a:rPr>
              <a:t>www.actusveritas.com</a:t>
            </a:r>
            <a:endParaRPr lang="en-US" sz="2000" b="1" i="0" u="none" strike="noStrike" cap="none" dirty="0">
              <a:solidFill>
                <a:schemeClr val="tx1"/>
              </a:solidFill>
              <a:latin typeface="Helvetica"/>
              <a:ea typeface="Arial"/>
              <a:cs typeface="Helvetica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lang="en-US" sz="2000" b="1" i="0" u="none" strike="noStrike" cap="none" dirty="0">
              <a:solidFill>
                <a:schemeClr val="tx1"/>
              </a:solidFill>
              <a:latin typeface="Helvetica"/>
              <a:ea typeface="Arial"/>
              <a:cs typeface="Helvetica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Cumulative Project Cost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19201"/>
            <a:ext cx="9067800" cy="914399"/>
          </a:xfrm>
        </p:spPr>
        <p:txBody>
          <a:bodyPr/>
          <a:lstStyle/>
          <a:p>
            <a:r>
              <a:rPr lang="en-US" sz="1400" dirty="0"/>
              <a:t> Up to six month cumulative Actus Veritas labor cost to the project</a:t>
            </a:r>
          </a:p>
          <a:p>
            <a:pPr lvl="1"/>
            <a:r>
              <a:rPr lang="en-US" sz="1400" dirty="0"/>
              <a:t> Overhead is not included (software licenses, office, IT infrastructure)</a:t>
            </a:r>
          </a:p>
          <a:p>
            <a:pPr lvl="1"/>
            <a:r>
              <a:rPr lang="en-US" sz="1400" dirty="0"/>
              <a:t> One day kick-off workshop is free with travel expenses, if required, billed to the project</a:t>
            </a:r>
          </a:p>
          <a:p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10</a:t>
            </a:fld>
            <a:endParaRPr lang="en-US"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4/7/17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292512"/>
            <a:ext cx="5867400" cy="39049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0" name="TextBox 9"/>
          <p:cNvSpPr txBox="1"/>
          <p:nvPr/>
        </p:nvSpPr>
        <p:spPr>
          <a:xfrm>
            <a:off x="4648200" y="3429000"/>
            <a:ext cx="845103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High Case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8200" y="3433680"/>
            <a:ext cx="845103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High Case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67000" y="3429000"/>
            <a:ext cx="875561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Base Case</a:t>
            </a:r>
          </a:p>
        </p:txBody>
      </p:sp>
    </p:spTree>
    <p:extLst>
      <p:ext uri="{BB962C8B-B14F-4D97-AF65-F5344CB8AC3E}">
        <p14:creationId xmlns:p14="http://schemas.microsoft.com/office/powerpoint/2010/main" val="1198208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6858000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Verdana"/>
              <a:buNone/>
            </a:pPr>
            <a:r>
              <a:rPr lang="en-US" sz="2000" b="1" i="0" u="none" strike="noStrike" cap="none" dirty="0">
                <a:solidFill>
                  <a:schemeClr val="bg1">
                    <a:lumMod val="50000"/>
                  </a:schemeClr>
                </a:solidFill>
                <a:ea typeface="Verdana"/>
                <a:sym typeface="Verdana"/>
              </a:rPr>
              <a:t>Delivering Multidisciplinary, Integrated Products through Collaboration &amp; Teamwork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body" idx="2"/>
          </p:nvPr>
        </p:nvSpPr>
        <p:spPr>
          <a:xfrm>
            <a:off x="152400" y="1295400"/>
            <a:ext cx="8686800" cy="449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0480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600" b="1" i="1" dirty="0">
                <a:solidFill>
                  <a:srgbClr val="243C89"/>
                </a:solidFill>
              </a:rPr>
              <a:t>Deep Experience &amp; Commitment to Excellence</a:t>
            </a:r>
            <a:endParaRPr lang="en-US" sz="1600" dirty="0">
              <a:solidFill>
                <a:srgbClr val="243C89"/>
              </a:solidFill>
            </a:endParaRPr>
          </a:p>
          <a:p>
            <a:pPr marL="571500" lvl="0" indent="-209550">
              <a:spcBef>
                <a:spcPts val="1000"/>
              </a:spcBef>
            </a:pPr>
            <a:r>
              <a:rPr lang="en-US" sz="1600" dirty="0" err="1">
                <a:solidFill>
                  <a:srgbClr val="4D4D4D"/>
                </a:solidFill>
              </a:rPr>
              <a:t>AVGeo</a:t>
            </a:r>
            <a:r>
              <a:rPr lang="en-US" sz="1600" dirty="0">
                <a:solidFill>
                  <a:srgbClr val="4D4D4D"/>
                </a:solidFill>
              </a:rPr>
              <a:t> Team Members have 20 - 35 years of Exploration, Production &amp; Development experience with Major, Large Independent and National Oil Companies. </a:t>
            </a:r>
          </a:p>
          <a:p>
            <a:pPr marL="571500" lvl="0" indent="-209550">
              <a:spcBef>
                <a:spcPts val="1000"/>
              </a:spcBef>
            </a:pPr>
            <a:r>
              <a:rPr lang="en-US" sz="1600" dirty="0">
                <a:solidFill>
                  <a:srgbClr val="4D4D4D"/>
                </a:solidFill>
              </a:rPr>
              <a:t>As individual contributors, team and project leaders we have delivered major projects and saved our companies millions of dollars by initiating efficiencies, streamlining processes, innovating and improving geotechnical processes </a:t>
            </a:r>
          </a:p>
          <a:p>
            <a:pPr marL="571500" indent="-209550">
              <a:spcBef>
                <a:spcPts val="1000"/>
              </a:spcBef>
            </a:pPr>
            <a:r>
              <a:rPr lang="en-US" sz="1600" dirty="0">
                <a:solidFill>
                  <a:srgbClr val="4D4D4D"/>
                </a:solidFill>
              </a:rPr>
              <a:t>We have active experience in the Deepwater &amp; Shelf US &amp; Mexican GOM, W &amp; N Africa, the Caribbean region, South America, Russia, Onshore US &amp; Western Canada, Offshore Newfoundland, Nova Scotia, Labrador and the Canadian Arctic</a:t>
            </a:r>
          </a:p>
          <a:p>
            <a:pPr marL="571500" indent="-209550">
              <a:spcBef>
                <a:spcPts val="1000"/>
              </a:spcBef>
            </a:pPr>
            <a:r>
              <a:rPr lang="en-US" sz="1600" dirty="0">
                <a:solidFill>
                  <a:srgbClr val="4D4D4D"/>
                </a:solidFill>
              </a:rPr>
              <a:t>We have authored papers, talks and posters at professional society meetings, led in-house training seminars and mentored less experienced staff </a:t>
            </a:r>
          </a:p>
          <a:p>
            <a:pPr marL="285750" indent="0" algn="ctr">
              <a:spcBef>
                <a:spcPts val="1200"/>
              </a:spcBef>
              <a:buNone/>
            </a:pPr>
            <a:r>
              <a:rPr lang="en-US" sz="1600" b="1" i="1" dirty="0">
                <a:solidFill>
                  <a:srgbClr val="243C89"/>
                </a:solidFill>
              </a:rPr>
              <a:t>When you hire </a:t>
            </a:r>
            <a:r>
              <a:rPr lang="en-US" sz="1600" b="1" i="1" dirty="0" err="1">
                <a:solidFill>
                  <a:srgbClr val="243C89"/>
                </a:solidFill>
              </a:rPr>
              <a:t>AVGeo</a:t>
            </a:r>
            <a:r>
              <a:rPr lang="en-US" sz="1600" b="1" i="1" dirty="0">
                <a:solidFill>
                  <a:srgbClr val="243C89"/>
                </a:solidFill>
              </a:rPr>
              <a:t>, you hire the expertise of the Whole Team rightsized to your project.  We listen to and collaborate with our clients, integrate our skills, experience and industry best practice to deliver a customized product that has maximum impact in a timely manner.</a:t>
            </a:r>
            <a:endParaRPr lang="en-US" sz="1600" dirty="0">
              <a:solidFill>
                <a:srgbClr val="243C89"/>
              </a:solidFill>
            </a:endParaRPr>
          </a:p>
          <a:p>
            <a:pPr marL="285750" indent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endParaRPr lang="en-US" sz="1600" b="0" i="0" u="none" strike="noStrike" cap="none" dirty="0">
              <a:solidFill>
                <a:srgbClr val="2881D5"/>
              </a:solidFill>
              <a:sym typeface="Verdana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4/7/17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2</a:t>
            </a:fld>
            <a:endParaRPr lang="en-US"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881" y="114300"/>
            <a:ext cx="6781800" cy="1143000"/>
          </a:xfrm>
        </p:spPr>
        <p:txBody>
          <a:bodyPr/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Value Proposition – Save Time and Money</a:t>
            </a:r>
            <a:b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400" dirty="0"/>
              <a:t>Deploying Our Team of Experts 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Helvetica"/>
                <a:ea typeface="Arial"/>
                <a:cs typeface="Helvetica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3</a:t>
            </a:fld>
            <a:endParaRPr lang="en-US" sz="1200" b="0" i="0" u="none" strike="noStrike" cap="none">
              <a:solidFill>
                <a:schemeClr val="lt1"/>
              </a:solidFill>
              <a:latin typeface="Helvetica"/>
              <a:ea typeface="Arial"/>
              <a:cs typeface="Helvetica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46880"/>
            <a:ext cx="5334000" cy="16402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flipH="1">
            <a:off x="305878" y="56388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243C89"/>
                </a:solidFill>
                <a:latin typeface="Helvetica"/>
                <a:cs typeface="Helvetica"/>
              </a:rPr>
              <a:t>Regional Experience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3657600" y="5715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243C89"/>
                </a:solidFill>
                <a:latin typeface="Helvetica"/>
                <a:cs typeface="Helvetica"/>
              </a:rPr>
              <a:t>Team / Skills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7024551" y="5609617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243C89"/>
                </a:solidFill>
                <a:latin typeface="Helvetica"/>
                <a:cs typeface="Helvetica"/>
              </a:rPr>
              <a:t>Integrated</a:t>
            </a:r>
          </a:p>
          <a:p>
            <a:pPr algn="ctr"/>
            <a:r>
              <a:rPr lang="en-US" sz="1800" b="1" dirty="0">
                <a:solidFill>
                  <a:srgbClr val="243C89"/>
                </a:solidFill>
                <a:latin typeface="Helvetica"/>
                <a:cs typeface="Helvetica"/>
              </a:rPr>
              <a:t>Approach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19400" y="3692032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243C89"/>
                </a:solidFill>
                <a:latin typeface="Helvetica"/>
                <a:cs typeface="Helvetica"/>
              </a:rPr>
              <a:t>Project Staffing Fit for Purpose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986855"/>
            <a:ext cx="942703" cy="14345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474" y="4114800"/>
            <a:ext cx="4482726" cy="16546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1981200"/>
            <a:ext cx="2264749" cy="762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flipH="1">
            <a:off x="8153400" y="24384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243C89"/>
                </a:solidFill>
                <a:latin typeface="Helvetica"/>
                <a:cs typeface="Helvetica"/>
              </a:rPr>
              <a:t>AVGeo</a:t>
            </a:r>
            <a:endParaRPr lang="en-US" b="1" dirty="0">
              <a:solidFill>
                <a:srgbClr val="243C89"/>
              </a:solidFill>
              <a:latin typeface="Helvetica"/>
              <a:cs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8153400" y="1981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824"/>
                </a:solidFill>
              </a:rPr>
              <a:t>You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4/7/17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r="43333"/>
          <a:stretch/>
        </p:blipFill>
        <p:spPr>
          <a:xfrm>
            <a:off x="62283" y="3747901"/>
            <a:ext cx="2483728" cy="17148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/>
        </p:nvSpPr>
        <p:spPr>
          <a:xfrm>
            <a:off x="-17099" y="1295400"/>
            <a:ext cx="9161099" cy="2209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dirty="0">
              <a:solidFill>
                <a:srgbClr val="777777"/>
              </a:solidFill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body" idx="4294967295"/>
          </p:nvPr>
        </p:nvSpPr>
        <p:spPr>
          <a:xfrm>
            <a:off x="369325" y="3757440"/>
            <a:ext cx="2177399" cy="4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chemeClr val="lt2"/>
              </a:buClr>
              <a:buSzPct val="25000"/>
              <a:buNone/>
            </a:pP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Katya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Casey</a:t>
            </a: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chemeClr val="lt2"/>
              </a:buClr>
              <a:buSzPct val="25000"/>
              <a:buNone/>
            </a:pPr>
            <a:r>
              <a:rPr lang="en-US" sz="1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Geosciences</a:t>
            </a:r>
            <a:endParaRPr lang="en" sz="17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Shape 241"/>
          <p:cNvSpPr txBox="1">
            <a:spLocks noGrp="1"/>
          </p:cNvSpPr>
          <p:nvPr>
            <p:ph type="body" idx="4294967295"/>
          </p:nvPr>
        </p:nvSpPr>
        <p:spPr>
          <a:xfrm>
            <a:off x="248899" y="4549700"/>
            <a:ext cx="2951501" cy="116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7800">
              <a:spcBef>
                <a:spcPts val="800"/>
              </a:spcBef>
              <a:buClr>
                <a:srgbClr val="434343"/>
              </a:buClr>
              <a:buNone/>
            </a:pPr>
            <a:r>
              <a:rPr lang="en-US" sz="1300" dirty="0"/>
              <a:t>25+ years of experience regional/sub-regional evaluations focusing on basin definition, play fairway analysis, play concepts, block value assessments</a:t>
            </a:r>
          </a:p>
          <a:p>
            <a:pPr marL="177800">
              <a:spcBef>
                <a:spcPts val="800"/>
              </a:spcBef>
              <a:buClr>
                <a:srgbClr val="434343"/>
              </a:buClr>
              <a:buNone/>
            </a:pPr>
            <a:r>
              <a:rPr lang="en-US" sz="1000" dirty="0" err="1">
                <a:solidFill>
                  <a:srgbClr val="000090"/>
                </a:solidFill>
              </a:rPr>
              <a:t>katya.casey@actusveritas.com</a:t>
            </a:r>
            <a:endParaRPr lang="en-US" sz="1000" dirty="0">
              <a:solidFill>
                <a:srgbClr val="000090"/>
              </a:solidFill>
            </a:endParaRPr>
          </a:p>
        </p:txBody>
      </p:sp>
      <p:sp>
        <p:nvSpPr>
          <p:cNvPr id="243" name="Shape 243"/>
          <p:cNvSpPr txBox="1">
            <a:spLocks noGrp="1"/>
          </p:cNvSpPr>
          <p:nvPr>
            <p:ph type="body" idx="4294967295"/>
          </p:nvPr>
        </p:nvSpPr>
        <p:spPr>
          <a:xfrm>
            <a:off x="3507947" y="3762049"/>
            <a:ext cx="2435653" cy="4289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chemeClr val="lt2"/>
              </a:buClr>
              <a:buSzPct val="25000"/>
              <a:buNone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Daniel Mendez</a:t>
            </a: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chemeClr val="lt2"/>
              </a:buClr>
              <a:buSzPct val="25000"/>
              <a:buNone/>
            </a:pPr>
            <a:r>
              <a:rPr lang="en-US" sz="1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Engineering</a:t>
            </a:r>
            <a:endParaRPr lang="en" sz="17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Shape 245"/>
          <p:cNvSpPr txBox="1">
            <a:spLocks noGrp="1"/>
          </p:cNvSpPr>
          <p:nvPr>
            <p:ph type="body" idx="4294967295"/>
          </p:nvPr>
        </p:nvSpPr>
        <p:spPr>
          <a:xfrm>
            <a:off x="3238397" y="4572000"/>
            <a:ext cx="2857603" cy="18249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14000"/>
              </a:lnSpc>
              <a:spcBef>
                <a:spcPts val="800"/>
              </a:spcBef>
              <a:buClr>
                <a:srgbClr val="6B6B6B"/>
              </a:buClr>
              <a:buNone/>
            </a:pPr>
            <a:r>
              <a:rPr lang="en-US" sz="1300" dirty="0"/>
              <a:t>20+ years experience in production operations, business planning, reservoir management and reserves valuation.</a:t>
            </a:r>
          </a:p>
          <a:p>
            <a:pPr>
              <a:lnSpc>
                <a:spcPct val="114000"/>
              </a:lnSpc>
              <a:spcBef>
                <a:spcPts val="800"/>
              </a:spcBef>
              <a:buClr>
                <a:srgbClr val="6B6B6B"/>
              </a:buClr>
              <a:buNone/>
            </a:pPr>
            <a:r>
              <a:rPr lang="en-US" sz="1000" dirty="0" err="1">
                <a:solidFill>
                  <a:srgbClr val="000090"/>
                </a:solidFill>
              </a:rPr>
              <a:t>Daniel.l.mendez@actusveritas.com</a:t>
            </a:r>
            <a:r>
              <a:rPr lang="en-US" sz="1000" dirty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247" name="Shape 247"/>
          <p:cNvSpPr txBox="1">
            <a:spLocks noGrp="1"/>
          </p:cNvSpPr>
          <p:nvPr>
            <p:ph type="body" idx="4294967295"/>
          </p:nvPr>
        </p:nvSpPr>
        <p:spPr>
          <a:xfrm>
            <a:off x="6557163" y="3736932"/>
            <a:ext cx="2586837" cy="6064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chemeClr val="lt2"/>
              </a:buClr>
              <a:buSzPct val="25000"/>
              <a:buNone/>
            </a:pP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Marel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Sanchez</a:t>
            </a: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chemeClr val="lt2"/>
              </a:buClr>
              <a:buSzPct val="25000"/>
              <a:buNone/>
            </a:pPr>
            <a:r>
              <a:rPr lang="en-US" sz="1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Geophysics</a:t>
            </a:r>
            <a:endParaRPr lang="en" sz="17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body" idx="4294967295"/>
          </p:nvPr>
        </p:nvSpPr>
        <p:spPr>
          <a:xfrm>
            <a:off x="6528446" y="4572000"/>
            <a:ext cx="2615554" cy="160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65100">
              <a:spcBef>
                <a:spcPts val="800"/>
              </a:spcBef>
              <a:buNone/>
            </a:pPr>
            <a:r>
              <a:rPr lang="en-US" sz="1300" dirty="0"/>
              <a:t>20+ years of experience in exploration and production, definition of play based opportunities, prospect maturation, risk assessment.</a:t>
            </a:r>
          </a:p>
          <a:p>
            <a:pPr marL="165100">
              <a:spcBef>
                <a:spcPts val="800"/>
              </a:spcBef>
              <a:buNone/>
            </a:pPr>
            <a:r>
              <a:rPr lang="en-US" sz="1000" dirty="0" err="1">
                <a:solidFill>
                  <a:srgbClr val="243C89"/>
                </a:solidFill>
              </a:rPr>
              <a:t>Marel.sanchez@actuesvertas.com</a:t>
            </a:r>
            <a:endParaRPr lang="en-US" sz="1000" dirty="0">
              <a:solidFill>
                <a:srgbClr val="243C89"/>
              </a:solidFill>
            </a:endParaRPr>
          </a:p>
          <a:p>
            <a:pPr marL="165100">
              <a:spcBef>
                <a:spcPts val="800"/>
              </a:spcBef>
              <a:buNone/>
            </a:pPr>
            <a:r>
              <a:rPr lang="en-US" sz="13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76" y="1354330"/>
            <a:ext cx="1775205" cy="2452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200" y="1340857"/>
            <a:ext cx="1812847" cy="24343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8766" y="1328461"/>
            <a:ext cx="1726604" cy="2446752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57200" y="152400"/>
            <a:ext cx="6412344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Tx/>
              <a:buFont typeface="Verdana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"/>
                <a:ea typeface="Verdana"/>
                <a:cs typeface="Helvetica"/>
                <a:sym typeface="Verdana"/>
              </a:rPr>
              <a:t>Owners – Managing Directors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4/7/17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4</a:t>
            </a:fld>
            <a:endParaRPr lang="en-US"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5449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6412199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Verdana"/>
              <a:buNone/>
            </a:pPr>
            <a:r>
              <a:rPr lang="en-US" i="0" u="none" strike="noStrike" cap="none" dirty="0">
                <a:solidFill>
                  <a:srgbClr val="777777"/>
                </a:solidFill>
                <a:latin typeface="Helvetica"/>
                <a:ea typeface="Verdana"/>
                <a:cs typeface="Helvetica"/>
                <a:sym typeface="Verdana"/>
              </a:rPr>
              <a:t>Actus Veritas Geoscience</a:t>
            </a:r>
            <a:br>
              <a:rPr lang="en-US" i="0" u="none" strike="noStrike" cap="none" dirty="0">
                <a:solidFill>
                  <a:srgbClr val="777777"/>
                </a:solidFill>
                <a:latin typeface="Helvetica"/>
                <a:ea typeface="Verdana"/>
                <a:cs typeface="Helvetica"/>
                <a:sym typeface="Verdana"/>
              </a:rPr>
            </a:br>
            <a:r>
              <a:rPr lang="en-US" i="1" u="none" strike="noStrike" cap="none" dirty="0" err="1">
                <a:solidFill>
                  <a:srgbClr val="777777"/>
                </a:solidFill>
                <a:latin typeface="Helvetica"/>
                <a:ea typeface="Verdana"/>
                <a:cs typeface="Helvetica"/>
                <a:sym typeface="Verdana"/>
              </a:rPr>
              <a:t>Geoscience</a:t>
            </a:r>
            <a:r>
              <a:rPr lang="en-US" i="1" u="none" strike="noStrike" cap="none" dirty="0">
                <a:solidFill>
                  <a:srgbClr val="777777"/>
                </a:solidFill>
                <a:latin typeface="Helvetica"/>
                <a:ea typeface="Verdana"/>
                <a:cs typeface="Helvetica"/>
                <a:sym typeface="Verdana"/>
              </a:rPr>
              <a:t> Skills and Specialties</a:t>
            </a:r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5</a:t>
            </a:fld>
            <a:endParaRPr lang="en-US"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304800" y="1295400"/>
            <a:ext cx="4495800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F7F7F"/>
              </a:buClr>
              <a:buSzPct val="100000"/>
              <a:buNone/>
            </a:pPr>
            <a:r>
              <a:rPr lang="en-US" sz="1400" b="1" i="0" u="none" strike="noStrike" cap="none" dirty="0">
                <a:solidFill>
                  <a:srgbClr val="000090"/>
                </a:solidFill>
                <a:ea typeface="Verdana"/>
                <a:sym typeface="Verdana"/>
              </a:rPr>
              <a:t>2D/3D Seismic Interpretation: </a:t>
            </a:r>
          </a:p>
          <a:p>
            <a:pPr marL="501650" lvl="2" indent="-22066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4D4D4D"/>
                </a:solidFill>
                <a:latin typeface="Helvetica"/>
                <a:cs typeface="Helvetica"/>
              </a:rPr>
              <a:t>In</a:t>
            </a:r>
            <a:r>
              <a:rPr lang="en-US" sz="1200" b="0" i="0" u="none" strike="noStrike" cap="none" dirty="0">
                <a:solidFill>
                  <a:srgbClr val="4D4D4D"/>
                </a:solidFill>
                <a:latin typeface="Helvetica"/>
                <a:cs typeface="Helvetica"/>
                <a:sym typeface="Verdana"/>
              </a:rPr>
              <a:t> compressional &amp; extensional tectonic regimes and salt provinces.</a:t>
            </a:r>
          </a:p>
          <a:p>
            <a:pPr marL="501650" lvl="2" indent="-22066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4D4D4D"/>
                </a:solidFill>
                <a:latin typeface="Helvetica"/>
                <a:cs typeface="Helvetica"/>
              </a:rPr>
              <a:t>Facies Analysis</a:t>
            </a:r>
          </a:p>
          <a:p>
            <a:pPr marL="501650" lvl="2" indent="-22066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b="0" i="0" u="none" strike="noStrike" cap="none" dirty="0">
                <a:solidFill>
                  <a:srgbClr val="4D4D4D"/>
                </a:solidFill>
                <a:latin typeface="Helvetica"/>
                <a:cs typeface="Helvetica"/>
                <a:sym typeface="Verdana"/>
              </a:rPr>
              <a:t>Seismic stratigraphy</a:t>
            </a:r>
          </a:p>
          <a:p>
            <a:pPr marL="501650" lvl="2" indent="-22066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4D4D4D"/>
                </a:solidFill>
                <a:latin typeface="Helvetica"/>
                <a:cs typeface="Helvetica"/>
              </a:rPr>
              <a:t>Incorporation of QI, AI, AVO, and other seismic analyses</a:t>
            </a:r>
          </a:p>
          <a:p>
            <a:pPr marL="501650" lvl="2" indent="-22066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b="0" i="0" u="none" strike="noStrike" cap="none" dirty="0">
                <a:solidFill>
                  <a:srgbClr val="4D4D4D"/>
                </a:solidFill>
                <a:latin typeface="Helvetica"/>
                <a:cs typeface="Helvetica"/>
                <a:sym typeface="Verdana"/>
              </a:rPr>
              <a:t>Velocity model improvement and image  </a:t>
            </a:r>
            <a:r>
              <a:rPr lang="en-US" sz="1200" b="0" i="0" u="none" strike="noStrike" cap="none" dirty="0">
                <a:solidFill>
                  <a:srgbClr val="000090"/>
                </a:solidFill>
                <a:latin typeface="Helvetica"/>
                <a:cs typeface="Helvetica"/>
                <a:sym typeface="Verdana"/>
              </a:rPr>
              <a:t>enhancement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>
                <a:solidFill>
                  <a:srgbClr val="000090"/>
                </a:solidFill>
              </a:rPr>
              <a:t>Lead, design and deliver creative, custom exploration projects that include:</a:t>
            </a:r>
          </a:p>
          <a:p>
            <a:pPr marL="501650" lvl="2" indent="-22066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4D4D4D"/>
                </a:solidFill>
                <a:latin typeface="Helvetica"/>
                <a:cs typeface="Helvetica"/>
              </a:rPr>
              <a:t>Regional/Sub-regional assessments with a focus on basin definition, play fairway analysis, and play concepts</a:t>
            </a:r>
          </a:p>
          <a:p>
            <a:pPr marL="501650" lvl="2" indent="-22066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4D4D4D"/>
                </a:solidFill>
                <a:latin typeface="Helvetica"/>
                <a:cs typeface="Helvetica"/>
              </a:rPr>
              <a:t>Integration of tectonic, structural, depositional &amp; petroleum systems models to identify/evaluate leads, mature prospects, high-grade inventories, support bid rounds, lease acquisitions and evaluate farm-in/farm-out opportunities</a:t>
            </a:r>
          </a:p>
          <a:p>
            <a:pPr marL="501650" lvl="2" indent="-22066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4D4D4D"/>
                </a:solidFill>
                <a:latin typeface="Helvetica"/>
                <a:cs typeface="Helvetica"/>
              </a:rPr>
              <a:t>Creation of risked and ranked lead/prospect inventories with full-cycle economic analysis.</a:t>
            </a:r>
          </a:p>
          <a:p>
            <a:pPr marL="501650" lvl="1" indent="-220663" fontAlgn="base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4D4D4D"/>
                </a:solidFill>
                <a:latin typeface="Helvetica"/>
                <a:cs typeface="Helvetica"/>
              </a:rPr>
              <a:t>Creation of gross depositional environment maps from seismic, well and other geologic data</a:t>
            </a:r>
          </a:p>
        </p:txBody>
      </p:sp>
      <p:sp>
        <p:nvSpPr>
          <p:cNvPr id="9" name="Shape 198"/>
          <p:cNvSpPr txBox="1">
            <a:spLocks/>
          </p:cNvSpPr>
          <p:nvPr/>
        </p:nvSpPr>
        <p:spPr>
          <a:xfrm>
            <a:off x="4724400" y="1270002"/>
            <a:ext cx="4267200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fontAlgn="base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 b="1" dirty="0">
                <a:solidFill>
                  <a:srgbClr val="000090"/>
                </a:solidFill>
                <a:latin typeface="Helvetica"/>
                <a:cs typeface="Helvetica"/>
              </a:rPr>
              <a:t>Critical risk analysis: </a:t>
            </a:r>
          </a:p>
          <a:p>
            <a:pPr marL="617538" lvl="2" indent="-220663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4D4D4D"/>
                </a:solidFill>
                <a:latin typeface="Helvetica"/>
                <a:cs typeface="Helvetica"/>
              </a:rPr>
              <a:t>Identification of critical risks associated with the project </a:t>
            </a:r>
          </a:p>
          <a:p>
            <a:pPr marL="617538" lvl="2" indent="-220663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4D4D4D"/>
                </a:solidFill>
                <a:latin typeface="Helvetica"/>
                <a:cs typeface="Helvetica"/>
              </a:rPr>
              <a:t>Customized work plan designed to address  and quantify key risks</a:t>
            </a:r>
          </a:p>
          <a:p>
            <a:pPr marL="617538" lvl="2" indent="-220663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4D4D4D"/>
                </a:solidFill>
                <a:latin typeface="Helvetica"/>
                <a:cs typeface="Helvetica"/>
              </a:rPr>
              <a:t> Creation of Common Risk Segment (CRS) maps </a:t>
            </a:r>
          </a:p>
          <a:p>
            <a:pPr marL="0" indent="0" fontAlgn="base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 b="1" dirty="0">
                <a:solidFill>
                  <a:srgbClr val="000090"/>
                </a:solidFill>
                <a:latin typeface="Helvetica"/>
                <a:cs typeface="Helvetica"/>
              </a:rPr>
              <a:t>Core analysis, sedimentological interpretation and integrated reservoir characterization </a:t>
            </a:r>
          </a:p>
          <a:p>
            <a:pPr marL="0" indent="0" fontAlgn="base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 b="1" dirty="0">
                <a:solidFill>
                  <a:srgbClr val="000090"/>
                </a:solidFill>
                <a:latin typeface="Helvetica"/>
                <a:cs typeface="Helvetica"/>
              </a:rPr>
              <a:t>Lead, plan and execute exploration and development drilling programs including: </a:t>
            </a:r>
          </a:p>
          <a:p>
            <a:pPr marL="631825" lvl="1" indent="-231775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4D4D4D"/>
                </a:solidFill>
                <a:latin typeface="Helvetica"/>
                <a:cs typeface="Helvetica"/>
              </a:rPr>
              <a:t>Well planning, </a:t>
            </a:r>
          </a:p>
          <a:p>
            <a:pPr marL="631825" lvl="1" indent="-231775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4D4D4D"/>
                </a:solidFill>
                <a:latin typeface="Helvetica"/>
                <a:cs typeface="Helvetica"/>
              </a:rPr>
              <a:t>Casing design input, </a:t>
            </a:r>
          </a:p>
          <a:p>
            <a:pPr marL="631825" lvl="1" indent="-231775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4D4D4D"/>
                </a:solidFill>
                <a:latin typeface="Helvetica"/>
                <a:cs typeface="Helvetica"/>
              </a:rPr>
              <a:t>Completion recommendations, </a:t>
            </a:r>
          </a:p>
          <a:p>
            <a:pPr marL="631825" lvl="1" indent="-231775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4D4D4D"/>
                </a:solidFill>
                <a:latin typeface="Helvetica"/>
                <a:cs typeface="Helvetica"/>
              </a:rPr>
              <a:t>Design geochemical, geologic and geophysical data sampling programs </a:t>
            </a:r>
          </a:p>
          <a:p>
            <a:pPr marL="631825" lvl="1" indent="-231775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4D4D4D"/>
                </a:solidFill>
                <a:latin typeface="Helvetica"/>
                <a:cs typeface="Helvetica"/>
              </a:rPr>
              <a:t>Monitor daily drilling activities.</a:t>
            </a:r>
          </a:p>
          <a:p>
            <a:pPr marL="0" indent="0" fontAlgn="base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 b="1" dirty="0">
                <a:solidFill>
                  <a:srgbClr val="000090"/>
                </a:solidFill>
                <a:latin typeface="Helvetica"/>
                <a:cs typeface="Helvetica"/>
              </a:rPr>
              <a:t>Basin modeling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4/7/17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515816" y="152400"/>
            <a:ext cx="6412344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dirty="0">
                <a:solidFill>
                  <a:srgbClr val="777777"/>
                </a:solidFill>
                <a:latin typeface="Helvetica"/>
                <a:cs typeface="Helvetica"/>
              </a:rPr>
              <a:t>Actus Veritas Geoscience</a:t>
            </a:r>
            <a:br>
              <a:rPr lang="en-US" dirty="0">
                <a:solidFill>
                  <a:srgbClr val="777777"/>
                </a:solidFill>
                <a:latin typeface="Helvetica"/>
                <a:cs typeface="Helvetica"/>
              </a:rPr>
            </a:br>
            <a:r>
              <a:rPr lang="en-US" i="1" dirty="0">
                <a:solidFill>
                  <a:srgbClr val="777777"/>
                </a:solidFill>
                <a:latin typeface="Helvetica"/>
                <a:cs typeface="Helvetica"/>
              </a:rPr>
              <a:t>Engineering Skills and Specialties</a:t>
            </a:r>
            <a:endParaRPr lang="en-US" sz="2800" b="0" i="0" u="none" strike="noStrike" cap="none" dirty="0">
              <a:solidFill>
                <a:srgbClr val="777777"/>
              </a:solidFill>
              <a:latin typeface="Helvetica"/>
              <a:ea typeface="Verdana"/>
              <a:cs typeface="Helvetica"/>
              <a:sym typeface="Verdana"/>
            </a:endParaRPr>
          </a:p>
        </p:txBody>
      </p:sp>
      <p:sp>
        <p:nvSpPr>
          <p:cNvPr id="221" name="Shape 2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4/7/17</a:t>
            </a:r>
          </a:p>
        </p:txBody>
      </p:sp>
      <p:sp>
        <p:nvSpPr>
          <p:cNvPr id="222" name="Shape 2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6</a:t>
            </a:fld>
            <a:endParaRPr lang="en-US"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1371600"/>
            <a:ext cx="8001000" cy="4939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US" sz="1800" b="1" dirty="0">
                <a:solidFill>
                  <a:srgbClr val="000090"/>
                </a:solidFill>
                <a:latin typeface="Helvetica"/>
                <a:ea typeface="Verdana" panose="020B0604030504040204" pitchFamily="34" charset="0"/>
                <a:cs typeface="Helvetica"/>
              </a:rPr>
              <a:t>Development of innovative solutions through multi-disciplinary collaboration and application of new technologies to add reserves and enhance value.</a:t>
            </a:r>
          </a:p>
          <a:p>
            <a:pPr marL="677863" lvl="7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D4D4D"/>
                </a:solidFill>
                <a:latin typeface="Helvetica"/>
                <a:ea typeface="Verdana" panose="020B0604030504040204" pitchFamily="34" charset="0"/>
                <a:cs typeface="Helvetica"/>
              </a:rPr>
              <a:t>Generation of infill drilling, artificial lift, stimulation and workover programs</a:t>
            </a:r>
          </a:p>
          <a:p>
            <a:pPr marL="677863" lvl="6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D4D4D"/>
                </a:solidFill>
                <a:latin typeface="Helvetica"/>
                <a:ea typeface="Verdana" panose="020B0604030504040204" pitchFamily="34" charset="0"/>
                <a:cs typeface="Helvetica"/>
              </a:rPr>
              <a:t>Inclusion of complex wellbore flow models in reservoir simulator to evaluate alternative completion strategies .</a:t>
            </a:r>
          </a:p>
          <a:p>
            <a:pPr marL="677863" lvl="1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D4D4D"/>
                </a:solidFill>
                <a:latin typeface="Helvetica"/>
                <a:ea typeface="Verdana" panose="020B0604030504040204" pitchFamily="34" charset="0"/>
                <a:cs typeface="Helvetica"/>
              </a:rPr>
              <a:t>Early model validation through cost effective acquisition reservoir data.</a:t>
            </a:r>
          </a:p>
          <a:p>
            <a:pPr marL="677863" lvl="1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D4D4D"/>
                </a:solidFill>
                <a:latin typeface="Helvetica"/>
                <a:ea typeface="Verdana" panose="020B0604030504040204" pitchFamily="34" charset="0"/>
                <a:cs typeface="Helvetica"/>
              </a:rPr>
              <a:t>Reservoir surveillance plans and fit-for-purpose models to extend field plateau and maximize facilities utilization.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90"/>
                </a:solidFill>
                <a:latin typeface="Helvetica"/>
                <a:ea typeface="Verdana" panose="020B0604030504040204" pitchFamily="34" charset="0"/>
                <a:cs typeface="Helvetica"/>
              </a:rPr>
              <a:t>Robust economic modeling expertise of full-life E&amp;P opportunities</a:t>
            </a:r>
          </a:p>
          <a:p>
            <a:pPr marL="677863" lvl="1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D4D4D"/>
                </a:solidFill>
                <a:latin typeface="Helvetica"/>
                <a:ea typeface="Verdana" panose="020B0604030504040204" pitchFamily="34" charset="0"/>
                <a:cs typeface="Helvetica"/>
              </a:rPr>
              <a:t>Probabilistic risk and decision tree analysis. </a:t>
            </a:r>
          </a:p>
          <a:p>
            <a:pPr marL="677863" lvl="1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D4D4D"/>
                </a:solidFill>
                <a:latin typeface="Helvetica"/>
                <a:ea typeface="Verdana" panose="020B0604030504040204" pitchFamily="34" charset="0"/>
                <a:cs typeface="Helvetica"/>
              </a:rPr>
              <a:t>Traditional DCF analysis.</a:t>
            </a:r>
          </a:p>
          <a:p>
            <a:pPr marL="677863" lvl="1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D4D4D"/>
                </a:solidFill>
                <a:latin typeface="Helvetica"/>
                <a:ea typeface="Verdana" panose="020B0604030504040204" pitchFamily="34" charset="0"/>
                <a:cs typeface="Helvetica"/>
              </a:rPr>
              <a:t>Build economic models for international fiscal regimes (PSA, Service Contracts, </a:t>
            </a:r>
            <a:r>
              <a:rPr lang="en-US" sz="1800" dirty="0" err="1">
                <a:solidFill>
                  <a:srgbClr val="4D4D4D"/>
                </a:solidFill>
                <a:latin typeface="Helvetica"/>
                <a:ea typeface="Verdana" panose="020B0604030504040204" pitchFamily="34" charset="0"/>
                <a:cs typeface="Helvetica"/>
              </a:rPr>
              <a:t>etc</a:t>
            </a:r>
            <a:r>
              <a:rPr lang="en-US" sz="1800" dirty="0">
                <a:solidFill>
                  <a:srgbClr val="4D4D4D"/>
                </a:solidFill>
                <a:latin typeface="Helvetica"/>
                <a:ea typeface="Verdana" panose="020B0604030504040204" pitchFamily="34" charset="0"/>
                <a:cs typeface="Helvetica"/>
              </a:rPr>
              <a:t>).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474783" y="169983"/>
            <a:ext cx="6661499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Verdana"/>
              <a:buNone/>
            </a:pPr>
            <a:r>
              <a:rPr lang="en-US" b="0" i="0" u="none" strike="noStrike" cap="none" dirty="0" err="1">
                <a:solidFill>
                  <a:srgbClr val="777777"/>
                </a:solidFill>
                <a:latin typeface="Helvetica"/>
                <a:ea typeface="Verdana"/>
                <a:cs typeface="Helvetica"/>
                <a:sym typeface="Verdana"/>
              </a:rPr>
              <a:t>Actus</a:t>
            </a:r>
            <a:r>
              <a:rPr lang="en-US" b="0" i="0" u="none" strike="noStrike" cap="none" dirty="0">
                <a:solidFill>
                  <a:srgbClr val="777777"/>
                </a:solidFill>
                <a:latin typeface="Helvetica"/>
                <a:ea typeface="Verdana"/>
                <a:cs typeface="Helvetica"/>
                <a:sym typeface="Verdana"/>
              </a:rPr>
              <a:t> </a:t>
            </a:r>
            <a:r>
              <a:rPr lang="en-US" b="0" i="0" u="none" strike="noStrike" cap="none" dirty="0" err="1">
                <a:solidFill>
                  <a:srgbClr val="777777"/>
                </a:solidFill>
                <a:latin typeface="Helvetica"/>
                <a:ea typeface="Verdana"/>
                <a:cs typeface="Helvetica"/>
                <a:sym typeface="Verdana"/>
              </a:rPr>
              <a:t>Veritas</a:t>
            </a:r>
            <a:r>
              <a:rPr lang="en-US" b="0" i="0" u="none" strike="noStrike" cap="none" dirty="0">
                <a:solidFill>
                  <a:srgbClr val="777777"/>
                </a:solidFill>
                <a:latin typeface="Helvetica"/>
                <a:ea typeface="Verdana"/>
                <a:cs typeface="Helvetica"/>
                <a:sym typeface="Verdana"/>
              </a:rPr>
              <a:t> </a:t>
            </a:r>
            <a:r>
              <a:rPr lang="en-US" b="0" i="0" u="none" strike="noStrike" cap="none" dirty="0" err="1">
                <a:solidFill>
                  <a:srgbClr val="777777"/>
                </a:solidFill>
                <a:latin typeface="Helvetica"/>
                <a:ea typeface="Verdana"/>
                <a:cs typeface="Helvetica"/>
                <a:sym typeface="Verdana"/>
              </a:rPr>
              <a:t>Geoscience</a:t>
            </a:r>
            <a:r>
              <a:rPr lang="en-US" b="0" i="0" u="none" strike="noStrike" cap="none" dirty="0">
                <a:solidFill>
                  <a:srgbClr val="777777"/>
                </a:solidFill>
                <a:latin typeface="Helvetica"/>
                <a:ea typeface="Verdana"/>
                <a:cs typeface="Helvetica"/>
                <a:sym typeface="Verdana"/>
              </a:rPr>
              <a:t>:</a:t>
            </a:r>
            <a:br>
              <a:rPr lang="en-US" b="0" i="0" u="none" strike="noStrike" cap="none" dirty="0">
                <a:solidFill>
                  <a:srgbClr val="777777"/>
                </a:solidFill>
                <a:latin typeface="Helvetica"/>
                <a:ea typeface="Verdana"/>
                <a:cs typeface="Helvetica"/>
                <a:sym typeface="Verdana"/>
              </a:rPr>
            </a:br>
            <a:r>
              <a:rPr lang="en-US" b="0" i="1" u="none" strike="noStrike" cap="none" dirty="0">
                <a:solidFill>
                  <a:srgbClr val="777777"/>
                </a:solidFill>
                <a:latin typeface="Helvetica"/>
                <a:ea typeface="Verdana"/>
                <a:cs typeface="Helvetica"/>
                <a:sym typeface="Verdana"/>
              </a:rPr>
              <a:t>Academic Research Partners</a:t>
            </a:r>
          </a:p>
        </p:txBody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rgbClr val="4D4D4D"/>
                </a:solidFill>
                <a:ea typeface="Verdana"/>
                <a:sym typeface="Verdana"/>
              </a:rPr>
              <a:t>Dr. Alexei V. </a:t>
            </a:r>
            <a:r>
              <a:rPr lang="en-US" sz="2000" b="1" i="0" u="none" strike="noStrike" cap="none" dirty="0" err="1">
                <a:solidFill>
                  <a:srgbClr val="4D4D4D"/>
                </a:solidFill>
                <a:ea typeface="Verdana"/>
                <a:sym typeface="Verdana"/>
              </a:rPr>
              <a:t>Milkov</a:t>
            </a:r>
            <a:r>
              <a:rPr lang="en-US" sz="2000" b="1" i="0" u="none" strike="noStrike" cap="none" dirty="0">
                <a:solidFill>
                  <a:srgbClr val="4D4D4D"/>
                </a:solidFill>
                <a:ea typeface="Verdana"/>
                <a:sym typeface="Verdana"/>
              </a:rPr>
              <a:t>, Professor at Colorado School of Mines </a:t>
            </a:r>
          </a:p>
          <a:p>
            <a:pPr marL="901700" marR="0" lvl="2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b="0" i="1" u="none" strike="noStrike" cap="none" dirty="0">
                <a:solidFill>
                  <a:srgbClr val="4D4D4D"/>
                </a:solidFill>
                <a:latin typeface="Helvetica"/>
                <a:ea typeface="Verdana"/>
                <a:cs typeface="Helvetica"/>
                <a:sym typeface="Verdana"/>
              </a:rPr>
              <a:t>Award-winning scientist specializing in petroleum systems analysis, geochemistry and geologic risk assessment. </a:t>
            </a:r>
          </a:p>
          <a:p>
            <a:pPr marL="457200" marR="0" lvl="0" indent="-355600" algn="l" rtl="0">
              <a:lnSpc>
                <a:spcPct val="12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rgbClr val="4D4D4D"/>
                </a:solidFill>
                <a:ea typeface="Verdana"/>
                <a:sym typeface="Verdana"/>
              </a:rPr>
              <a:t>University of Houston’s Center for Advanced Analytical Geochemistry </a:t>
            </a:r>
          </a:p>
          <a:p>
            <a:pPr marL="901700" marR="0" lvl="2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b="0" i="1" u="none" strike="noStrike" cap="none" dirty="0">
                <a:solidFill>
                  <a:srgbClr val="4D4D4D"/>
                </a:solidFill>
                <a:latin typeface="Helvetica"/>
                <a:ea typeface="Verdana"/>
                <a:cs typeface="Helvetica"/>
                <a:sym typeface="Verdana"/>
              </a:rPr>
              <a:t>State of the Art Organic, Inorganic, and Isotopic Geochemical Exploration and Petroleum Systems</a:t>
            </a:r>
            <a:r>
              <a:rPr lang="en-US" b="0" i="0" u="none" strike="noStrike" cap="none" dirty="0">
                <a:solidFill>
                  <a:srgbClr val="4D4D4D"/>
                </a:solidFill>
                <a:latin typeface="Helvetica"/>
                <a:ea typeface="Verdana"/>
                <a:cs typeface="Helvetica"/>
                <a:sym typeface="Verdana"/>
              </a:rPr>
              <a:t> </a:t>
            </a:r>
          </a:p>
          <a:p>
            <a:pPr marL="457200" marR="0" lvl="0" indent="-355600" algn="l" rtl="0">
              <a:lnSpc>
                <a:spcPct val="125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rgbClr val="4D4D4D"/>
                </a:solidFill>
                <a:ea typeface="Verdana"/>
                <a:sym typeface="Verdana"/>
              </a:rPr>
              <a:t>UTIG Plates Project </a:t>
            </a:r>
          </a:p>
          <a:p>
            <a:pPr marL="901700" marR="0" lvl="2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b="0" i="1" u="none" strike="noStrike" cap="none" dirty="0">
                <a:solidFill>
                  <a:srgbClr val="4D4D4D"/>
                </a:solidFill>
                <a:latin typeface="Helvetica"/>
                <a:ea typeface="Verdana"/>
                <a:cs typeface="Helvetica"/>
                <a:sym typeface="Verdana"/>
              </a:rPr>
              <a:t>Collaboration in research and development of updated Plate Tectonic models and Passive Margin Evolution </a:t>
            </a:r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7</a:t>
            </a:fld>
            <a:endParaRPr lang="en-US"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4/7/17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4/7/17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smtClean="0">
                <a:solidFill>
                  <a:schemeClr val="lt1"/>
                </a:solidFill>
              </a:rPr>
              <a:pPr algn="r">
                <a:buClr>
                  <a:schemeClr val="lt1"/>
                </a:buClr>
                <a:buSzPct val="25000"/>
                <a:buFont typeface="Arial"/>
                <a:buNone/>
              </a:pPr>
              <a:t>8</a:t>
            </a:fld>
            <a:endParaRPr lang="en-US" sz="120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527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7475656" cy="914400"/>
          </a:xfrm>
        </p:spPr>
        <p:txBody>
          <a:bodyPr/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Value Proposition – Save Time and Money</a:t>
            </a:r>
            <a:b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400" dirty="0"/>
              <a:t>Deploying Our Team of Experts 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371600"/>
            <a:ext cx="9144000" cy="1143000"/>
          </a:xfrm>
        </p:spPr>
        <p:txBody>
          <a:bodyPr/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house NV Team personnel costs to the company assuming mid career geoscientists/engineers (~8 years of experience) with 135 000 $US annual base salary- cost to the company ~250 000 $US with benefits and bonuses. Typical NV management cost to the project ~750$/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hr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is not modeled. It will take team to work 1 year on project X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"/>
          </p:nvPr>
        </p:nvSpPr>
        <p:spPr>
          <a:xfrm>
            <a:off x="0" y="3733800"/>
            <a:ext cx="9144000" cy="1143000"/>
          </a:xfrm>
        </p:spPr>
        <p:txBody>
          <a:bodyPr/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Actus Veritas costing model using expert level geoscientists/engineers (25+ years of experience) with typical 250 000 $US annual base salary, no benefits, no management overhead to the project, free scoping workshop with key specialists. It will take team to work 3-4 month on project 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9</a:t>
            </a:fld>
            <a:endParaRPr lang="en-US" sz="1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Cube 5"/>
          <p:cNvSpPr/>
          <p:nvPr/>
        </p:nvSpPr>
        <p:spPr>
          <a:xfrm>
            <a:off x="533400" y="2181078"/>
            <a:ext cx="6781800" cy="204861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/>
          <p:cNvSpPr/>
          <p:nvPr/>
        </p:nvSpPr>
        <p:spPr>
          <a:xfrm>
            <a:off x="533400" y="3376539"/>
            <a:ext cx="6781800" cy="204861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/>
          <p:cNvSpPr/>
          <p:nvPr/>
        </p:nvSpPr>
        <p:spPr>
          <a:xfrm>
            <a:off x="533400" y="2485878"/>
            <a:ext cx="6781800" cy="204861"/>
          </a:xfrm>
          <a:prstGeom prst="cube">
            <a:avLst/>
          </a:prstGeom>
          <a:solidFill>
            <a:srgbClr val="F1EC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/>
          <p:cNvSpPr/>
          <p:nvPr/>
        </p:nvSpPr>
        <p:spPr>
          <a:xfrm>
            <a:off x="533400" y="2790678"/>
            <a:ext cx="6781800" cy="204861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/>
          <p:cNvSpPr/>
          <p:nvPr/>
        </p:nvSpPr>
        <p:spPr>
          <a:xfrm>
            <a:off x="533400" y="3071739"/>
            <a:ext cx="6781800" cy="204861"/>
          </a:xfrm>
          <a:prstGeom prst="cub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/>
          <p:cNvSpPr/>
          <p:nvPr/>
        </p:nvSpPr>
        <p:spPr>
          <a:xfrm>
            <a:off x="609600" y="4727428"/>
            <a:ext cx="6781800" cy="204861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ube 12"/>
          <p:cNvSpPr/>
          <p:nvPr/>
        </p:nvSpPr>
        <p:spPr>
          <a:xfrm>
            <a:off x="609569" y="5032228"/>
            <a:ext cx="1066831" cy="242960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/>
          <p:cNvSpPr/>
          <p:nvPr/>
        </p:nvSpPr>
        <p:spPr>
          <a:xfrm>
            <a:off x="609569" y="5390970"/>
            <a:ext cx="1524031" cy="252442"/>
          </a:xfrm>
          <a:prstGeom prst="cube">
            <a:avLst/>
          </a:prstGeom>
          <a:solidFill>
            <a:srgbClr val="F1EC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/>
          <p:cNvSpPr/>
          <p:nvPr/>
        </p:nvSpPr>
        <p:spPr>
          <a:xfrm>
            <a:off x="1905000" y="5756128"/>
            <a:ext cx="1752631" cy="228600"/>
          </a:xfrm>
          <a:prstGeom prst="cub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/>
          <p:cNvSpPr/>
          <p:nvPr/>
        </p:nvSpPr>
        <p:spPr>
          <a:xfrm>
            <a:off x="4724400" y="5941061"/>
            <a:ext cx="1219231" cy="208341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/>
          <p:cNvSpPr/>
          <p:nvPr/>
        </p:nvSpPr>
        <p:spPr>
          <a:xfrm>
            <a:off x="6681653" y="5347157"/>
            <a:ext cx="699616" cy="208341"/>
          </a:xfrm>
          <a:prstGeom prst="cube">
            <a:avLst/>
          </a:prstGeom>
          <a:solidFill>
            <a:srgbClr val="F1EC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17043" y="2146851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250 000 $US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08495" y="2466217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250 000 $US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00883" y="2743498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250 000 $US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17043" y="3030662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250 000 $US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33203" y="3338330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250 000 $US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57180" y="2161371"/>
            <a:ext cx="1584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Project Geophysicist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38424" y="2425752"/>
            <a:ext cx="135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Project Geologist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38424" y="2729626"/>
            <a:ext cx="1140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Petrophysicist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7322264" y="3021668"/>
            <a:ext cx="1693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Geoscience Specialist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31360" y="3338473"/>
            <a:ext cx="1164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Basin Modeler</a:t>
            </a:r>
          </a:p>
        </p:txBody>
      </p:sp>
      <p:sp>
        <p:nvSpPr>
          <p:cNvPr id="31" name="Cube 30"/>
          <p:cNvSpPr/>
          <p:nvPr/>
        </p:nvSpPr>
        <p:spPr>
          <a:xfrm>
            <a:off x="6681653" y="5643412"/>
            <a:ext cx="699616" cy="208341"/>
          </a:xfrm>
          <a:prstGeom prst="cub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31"/>
          <p:cNvSpPr/>
          <p:nvPr/>
        </p:nvSpPr>
        <p:spPr>
          <a:xfrm>
            <a:off x="6681653" y="5931198"/>
            <a:ext cx="699616" cy="208341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33"/>
          <p:cNvSpPr/>
          <p:nvPr/>
        </p:nvSpPr>
        <p:spPr>
          <a:xfrm>
            <a:off x="3429405" y="5390970"/>
            <a:ext cx="1514746" cy="252442"/>
          </a:xfrm>
          <a:prstGeom prst="cube">
            <a:avLst/>
          </a:prstGeom>
          <a:solidFill>
            <a:srgbClr val="F1EC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475656" y="4666557"/>
            <a:ext cx="1045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Project Lead</a:t>
            </a:r>
          </a:p>
        </p:txBody>
      </p:sp>
      <p:sp>
        <p:nvSpPr>
          <p:cNvPr id="39" name="Cube 38"/>
          <p:cNvSpPr/>
          <p:nvPr/>
        </p:nvSpPr>
        <p:spPr>
          <a:xfrm>
            <a:off x="6662405" y="5052923"/>
            <a:ext cx="699616" cy="208341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ate Placeholder 3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4/7/17</a:t>
            </a:r>
          </a:p>
        </p:txBody>
      </p:sp>
    </p:spTree>
    <p:extLst>
      <p:ext uri="{BB962C8B-B14F-4D97-AF65-F5344CB8AC3E}">
        <p14:creationId xmlns:p14="http://schemas.microsoft.com/office/powerpoint/2010/main" val="2963251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1455</TotalTime>
  <Words>986</Words>
  <Application>Microsoft Office PowerPoint</Application>
  <PresentationFormat>On-screen Show (4:3)</PresentationFormat>
  <Paragraphs>118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Helvetica</vt:lpstr>
      <vt:lpstr>Verdana</vt:lpstr>
      <vt:lpstr>Wingdings</vt:lpstr>
      <vt:lpstr>Office Theme</vt:lpstr>
      <vt:lpstr>Actus Veritas Geoscience, LLC. Integrated Geoscience &amp; Engineering Consulting Solutions Value Creation | Collaboration | Innovation | Quality  </vt:lpstr>
      <vt:lpstr>Delivering Multidisciplinary, Integrated Products through Collaboration &amp; Teamwork</vt:lpstr>
      <vt:lpstr>Value Proposition – Save Time and Money Deploying Our Team of Experts </vt:lpstr>
      <vt:lpstr>PowerPoint Presentation</vt:lpstr>
      <vt:lpstr>Actus Veritas Geoscience Geoscience Skills and Specialties</vt:lpstr>
      <vt:lpstr>Actus Veritas Geoscience Engineering Skills and Specialties</vt:lpstr>
      <vt:lpstr>Actus Veritas Geoscience: Academic Research Partners</vt:lpstr>
      <vt:lpstr>Extras</vt:lpstr>
      <vt:lpstr>Value Proposition – Save Time and Money Deploying Our Team of Experts </vt:lpstr>
      <vt:lpstr>Cumulative Project Cost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Actus Veritas Geoscience, LLC. Petroleum Asset Evaluations Solutions International | US Onshore &amp; Offshore Valuations | Training | Mentoring</dc:title>
  <dc:subject/>
  <dc:creator>marel</dc:creator>
  <cp:keywords/>
  <dc:description/>
  <cp:lastModifiedBy>Ekaterina Casey</cp:lastModifiedBy>
  <cp:revision>51</cp:revision>
  <dcterms:created xsi:type="dcterms:W3CDTF">2017-04-08T14:02:37Z</dcterms:created>
  <dcterms:modified xsi:type="dcterms:W3CDTF">2017-04-10T12:27:40Z</dcterms:modified>
  <cp:category/>
</cp:coreProperties>
</file>